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12"/>
  </p:notesMasterIdLst>
  <p:handoutMasterIdLst>
    <p:handoutMasterId r:id="rId23"/>
  </p:handoutMasterIdLst>
  <p:sldIdLst>
    <p:sldId id="274" r:id="rId10"/>
    <p:sldId id="275" r:id="rId11"/>
    <p:sldId id="258" r:id="rId13"/>
    <p:sldId id="261" r:id="rId14"/>
    <p:sldId id="264" r:id="rId15"/>
    <p:sldId id="276" r:id="rId16"/>
    <p:sldId id="267" r:id="rId17"/>
    <p:sldId id="283" r:id="rId18"/>
    <p:sldId id="285" r:id="rId19"/>
    <p:sldId id="287" r:id="rId20"/>
    <p:sldId id="288" r:id="rId21"/>
    <p:sldId id="272" r:id="rId22"/>
  </p:sldIdLst>
  <p:sldSz cx="12192000" cy="6858000"/>
  <p:notesSz cx="6858000" cy="9144000"/>
  <p:embeddedFontLst>
    <p:embeddedFont>
      <p:font typeface="Manrope SemiBold" charset="0"/>
      <p:bold r:id="rId27"/>
    </p:embeddedFont>
    <p:embeddedFont>
      <p:font typeface="Hubot-Sans Black Italic" charset="0"/>
      <p:bold r:id="rId28"/>
    </p:embeddedFont>
    <p:embeddedFont>
      <p:font typeface="Calisto MT" panose="02040603050505030304" pitchFamily="18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326" userDrawn="1">
          <p15:clr>
            <a:srgbClr val="A4A3A4"/>
          </p15:clr>
        </p15:guide>
        <p15:guide id="4" pos="4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84E8F"/>
    <a:srgbClr val="FB954C"/>
    <a:srgbClr val="F9F9F9"/>
    <a:srgbClr val="746CA2"/>
    <a:srgbClr val="C2BEDC"/>
    <a:srgbClr val="FEE5D2"/>
    <a:srgbClr val="FEFDFF"/>
    <a:srgbClr val="FAFAFC"/>
    <a:srgbClr val="EA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232"/>
        <p:guide pos="3816"/>
        <p:guide pos="326"/>
        <p:guide pos="4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62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DELL\Downloads\Sales%20Data%20Analysis%20and%20Reporting%20for%20a%20Retail%20Chain%20project\Retail_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DELL\Downloads\Sales%20Data%20Analysis%20and%20Reporting%20for%20a%20Retail%20Chain%20project\Retail_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DELL\Downloads\Sales%20Data%20Analysis%20and%20Reporting%20for%20a%20Retail%20Chain%20project\Retail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"/>
          <c:y val="0.0065468174728699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4190855470475"/>
          <c:y val="0.171488709115678"/>
          <c:w val="0.809543785942488"/>
          <c:h val="0.675658402123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ln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>
          <a:ln>
            <a:solidFill>
              <a:schemeClr val="tx2">
                <a:lumMod val="20000"/>
                <a:lumOff val="80000"/>
              </a:schemeClr>
            </a:solidFill>
          </a:ln>
          <a:solidFill>
            <a:schemeClr val="accent4">
              <a:lumMod val="20000"/>
              <a:lumOff val="80000"/>
            </a:schemeClr>
          </a:solidFill>
        </a:defRPr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"/>
          <c:y val="0.0065468174728699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4190855470475"/>
          <c:y val="0.171488709115678"/>
          <c:w val="0.809543785942488"/>
          <c:h val="0.675658402123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"/>
          <c:y val="0.0065468174728699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4190855470475"/>
          <c:y val="0.171488709115678"/>
          <c:w val="0.809543785942488"/>
          <c:h val="0.675658402123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B52D78AD-5918-475B-B0A2-AEE0887B34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8EE14940-E741-4F95-B2EC-1025DDC8D8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tags" Target="../tags/tag30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7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image" Target="../media/image8.png"/><Relationship Id="rId2" Type="http://schemas.openxmlformats.org/officeDocument/2006/relationships/tags" Target="../tags/tag80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9.jpe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10.jpeg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pic>
        <p:nvPicPr>
          <p:cNvPr id="10" name="图片 9" descr="矢量智能对象5-0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6578"/>
          <a:stretch>
            <a:fillRect/>
          </a:stretch>
        </p:blipFill>
        <p:spPr>
          <a:xfrm flipH="1">
            <a:off x="6149340" y="1361440"/>
            <a:ext cx="5763895" cy="502793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1006475" y="3587645"/>
            <a:ext cx="1607820" cy="421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1006475" y="1586609"/>
            <a:ext cx="6184265" cy="1720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3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8" name="矩形: 圆角 3"/>
          <p:cNvSpPr/>
          <p:nvPr userDrawn="1">
            <p:custDataLst>
              <p:tags r:id="rId11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4800" y="1225550"/>
            <a:ext cx="10796050" cy="50241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6196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695325" y="361950"/>
            <a:ext cx="10801350" cy="727075"/>
          </a:xfrm>
          <a:prstGeom prst="rect">
            <a:avLst/>
          </a:prstGeom>
          <a:noFill/>
        </p:spPr>
        <p:txBody>
          <a:bodyPr wrap="square" lIns="91440" tIns="0" rIns="9144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1638300"/>
            <a:ext cx="4029075" cy="403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 rot="10800000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914400" y="1677670"/>
            <a:ext cx="6045200" cy="1855470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9600" b="0" i="0" u="none" strike="noStrike" kern="1200" cap="none" spc="0" normalizeH="0" baseline="0" noProof="1">
                <a:gradFill>
                  <a:gsLst>
                    <a:gs pos="79000">
                      <a:schemeClr val="accent1"/>
                    </a:gs>
                    <a:gs pos="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sym typeface="+mn-ea"/>
              </a:defRPr>
            </a:lvl1pPr>
          </a:lstStyle>
          <a:p>
            <a:pPr lvl="0" algn="l" font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895350" y="3533140"/>
            <a:ext cx="6045200" cy="154114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2" y="1820862"/>
            <a:ext cx="4676775" cy="4333875"/>
          </a:xfrm>
          <a:prstGeom prst="rect">
            <a:avLst/>
          </a:prstGeom>
        </p:spPr>
      </p:pic>
      <p:sp>
        <p:nvSpPr>
          <p:cNvPr id="2" name="矩形: 圆角 3"/>
          <p:cNvSpPr/>
          <p:nvPr userDrawn="1">
            <p:custDataLst>
              <p:tags r:id="rId11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 txBox="1">
            <a:spLocks noGrp="1"/>
          </p:cNvSpPr>
          <p:nvPr>
            <p:ph type="title" idx="3" hasCustomPrompt="1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6400805" y="1250066"/>
            <a:ext cx="5093995" cy="49995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691206" y="1250066"/>
            <a:ext cx="5093994" cy="49995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3"/>
            </p:custDataLst>
          </p:nvPr>
        </p:nvSpPr>
        <p:spPr>
          <a:xfrm>
            <a:off x="6235200" y="1854000"/>
            <a:ext cx="5261475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6235200" y="1226215"/>
            <a:ext cx="5261475" cy="4628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694800" y="1854000"/>
            <a:ext cx="52560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94800" y="1225550"/>
            <a:ext cx="5256000" cy="4628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718184" y="6314400"/>
            <a:ext cx="2593815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324" y="366395"/>
            <a:ext cx="10801351" cy="589026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718185" y="959485"/>
            <a:ext cx="694055" cy="0"/>
          </a:xfrm>
          <a:prstGeom prst="line">
            <a:avLst/>
          </a:prstGeom>
          <a:ln w="254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325" y="1225550"/>
            <a:ext cx="10799476" cy="4597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pic>
        <p:nvPicPr>
          <p:cNvPr id="10" name="图片 9" descr="996_画板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5743575" y="925195"/>
            <a:ext cx="6927215" cy="5567680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1006475" y="3617595"/>
            <a:ext cx="1607820" cy="421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1006475" y="1586608"/>
            <a:ext cx="6184265" cy="172809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5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矩形: 圆角 3"/>
          <p:cNvSpPr/>
          <p:nvPr userDrawn="1">
            <p:custDataLst>
              <p:tags r:id="rId11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163955" y="523875"/>
            <a:ext cx="6628130" cy="3411855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rm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1355" y="2541270"/>
            <a:ext cx="10829925" cy="1536700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355" y="136525"/>
            <a:ext cx="10829925" cy="227711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8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7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5" Type="http://schemas.openxmlformats.org/officeDocument/2006/relationships/theme" Target="../theme/theme6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7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4" Type="http://schemas.openxmlformats.org/officeDocument/2006/relationships/image" Target="../media/image3.sv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13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4799" y="6314400"/>
            <a:ext cx="2617201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877600" y="6314400"/>
            <a:ext cx="2617198" cy="316800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4799" y="1226916"/>
            <a:ext cx="10799999" cy="495004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kumimoji="0" lang="en-US" sz="16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Manrope SemiBold" charset="0"/>
              <a:cs typeface="Manrope SemiBold" charset="0"/>
            </a:endParaRP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0.xml"/><Relationship Id="rId3" Type="http://schemas.openxmlformats.org/officeDocument/2006/relationships/image" Target="../media/image11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7.xml"/><Relationship Id="rId3" Type="http://schemas.openxmlformats.org/officeDocument/2006/relationships/tags" Target="../tags/tag159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8.xml"/><Relationship Id="rId3" Type="http://schemas.openxmlformats.org/officeDocument/2006/relationships/tags" Target="../tags/tag160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1.xml"/><Relationship Id="rId4" Type="http://schemas.openxmlformats.org/officeDocument/2006/relationships/image" Target="../media/image19.jpe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51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3.xml"/><Relationship Id="rId4" Type="http://schemas.openxmlformats.org/officeDocument/2006/relationships/image" Target="../media/image12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4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4.xml"/><Relationship Id="rId5" Type="http://schemas.openxmlformats.org/officeDocument/2006/relationships/tags" Target="../tags/tag155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6.xml"/><Relationship Id="rId4" Type="http://schemas.openxmlformats.org/officeDocument/2006/relationships/image" Target="../media/image13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5.xml"/><Relationship Id="rId3" Type="http://schemas.openxmlformats.org/officeDocument/2006/relationships/tags" Target="../tags/tag157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6.xml"/><Relationship Id="rId3" Type="http://schemas.openxmlformats.org/officeDocument/2006/relationships/tags" Target="../tags/tag158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2604135" y="5782840"/>
            <a:ext cx="1607820" cy="421640"/>
          </a:xfrm>
        </p:spPr>
        <p:txBody>
          <a:bodyPr/>
          <a:lstStyle/>
          <a:p>
            <a:r>
              <a:rPr lang="en-US"/>
              <a:t>Project ppt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21665" y="3270629"/>
            <a:ext cx="6184265" cy="1720060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Data 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Reporting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Retail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8534549" y="720365"/>
            <a:ext cx="3243580" cy="5791200"/>
            <a:chOff x="8490734" y="296820"/>
            <a:chExt cx="3243580" cy="5791200"/>
          </a:xfrm>
        </p:grpSpPr>
        <p:sp>
          <p:nvSpPr>
            <p:cNvPr id="150" name="矩形 149"/>
            <p:cNvSpPr/>
            <p:nvPr/>
          </p:nvSpPr>
          <p:spPr>
            <a:xfrm>
              <a:off x="8490734" y="5781315"/>
              <a:ext cx="3243580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Soumya K C</a:t>
              </a: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  <a:r>
                <a:rPr lang="en-US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KLS GIT Belagavi</a:t>
              </a: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  <a:endPara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 Italic" charset="0"/>
                <a:cs typeface="Hubot-Sans Black Italic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688979" y="296820"/>
              <a:ext cx="20450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Manrope SemiBold" charset="0"/>
                </a:rPr>
                <a:t>Peseverance</a:t>
              </a:r>
              <a:endPara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 Italic" charset="0"/>
                <a:cs typeface="Manrope SemiBold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7745" b="15957"/>
          <a:stretch>
            <a:fillRect/>
          </a:stretch>
        </p:blipFill>
        <p:spPr>
          <a:xfrm>
            <a:off x="556260" y="548640"/>
            <a:ext cx="2195830" cy="1140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Power Bi Report </a:t>
            </a:r>
            <a:endParaRPr lang="en-US" altLang="zh-CN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0" y="887095"/>
            <a:ext cx="7191375" cy="5429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706610" y="3963670"/>
            <a:ext cx="2054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Press ctrl + Click 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to view full Report</a:t>
            </a:r>
            <a:r>
              <a:rPr lang="en-US"/>
              <a:t> 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Power Bi Report </a:t>
            </a:r>
            <a:endParaRPr lang="en-US" altLang="zh-CN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95" y="714375"/>
            <a:ext cx="7191375" cy="5429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1163984" y="2373542"/>
            <a:ext cx="5779675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B954C"/>
                </a:solidFill>
                <a:latin typeface="Hubot-Sans Black Italic" charset="0"/>
                <a:cs typeface="Hubot-Sans Black Italic" charset="0"/>
              </a:rPr>
              <a:t>Thank you</a:t>
            </a:r>
            <a:endParaRPr lang="en-US" altLang="zh-CN" sz="8800" dirty="0">
              <a:solidFill>
                <a:srgbClr val="FB954C"/>
              </a:solidFill>
              <a:latin typeface="Hubot-Sans Black Italic" charset="0"/>
              <a:cs typeface="Hubot-Sans Black Italic" charset="0"/>
            </a:endParaRPr>
          </a:p>
        </p:txBody>
      </p:sp>
      <p:grpSp>
        <p:nvGrpSpPr>
          <p:cNvPr id="2" name="组合 153"/>
          <p:cNvGrpSpPr/>
          <p:nvPr/>
        </p:nvGrpSpPr>
        <p:grpSpPr>
          <a:xfrm>
            <a:off x="390674" y="296820"/>
            <a:ext cx="10583545" cy="368300"/>
            <a:chOff x="390674" y="296820"/>
            <a:chExt cx="10583545" cy="368300"/>
          </a:xfrm>
        </p:grpSpPr>
        <p:sp>
          <p:nvSpPr>
            <p:cNvPr id="3" name="矩形 149"/>
            <p:cNvSpPr/>
            <p:nvPr/>
          </p:nvSpPr>
          <p:spPr>
            <a:xfrm>
              <a:off x="7730639" y="323490"/>
              <a:ext cx="3243580" cy="3067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p>
              <a:pPr algn="r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bot-Sans Black Italic" charset="0"/>
                  <a:cs typeface="Hubot-Sans Black Italic" charset="0"/>
                </a:rPr>
                <a:t>Soumya K C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bot-Sans Black Italic" charset="0"/>
                  <a:cs typeface="Hubot-Sans Black Italic" charset="0"/>
                </a:rPr>
                <a:t>KLS GIT Belagavi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ubot-Sans Black Italic" charset="0"/>
                <a:cs typeface="Hubot-Sans Black Italic" charset="0"/>
              </a:endParaRPr>
            </a:p>
          </p:txBody>
        </p:sp>
        <p:sp>
          <p:nvSpPr>
            <p:cNvPr id="4" name="矩形 152"/>
            <p:cNvSpPr/>
            <p:nvPr/>
          </p:nvSpPr>
          <p:spPr>
            <a:xfrm>
              <a:off x="390674" y="296820"/>
              <a:ext cx="2045042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dirty="0">
                  <a:solidFill>
                    <a:srgbClr val="FB954C"/>
                  </a:solidFill>
                  <a:latin typeface="Hubot-Sans Black Italic" charset="0"/>
                  <a:cs typeface="Manrope SemiBold" charset="0"/>
                </a:rPr>
                <a:t>Peseverance</a:t>
              </a:r>
              <a:endParaRPr lang="en-US" altLang="zh-CN" dirty="0">
                <a:solidFill>
                  <a:srgbClr val="FB954C"/>
                </a:solidFill>
                <a:latin typeface="Hubot-Sans Black Italic" charset="0"/>
                <a:cs typeface="Manrope SemiBold" charset="0"/>
              </a:endParaRPr>
            </a:p>
          </p:txBody>
        </p:sp>
      </p:grpSp>
      <p:sp>
        <p:nvSpPr>
          <p:cNvPr id="7" name="圆角矩形 2"/>
          <p:cNvSpPr/>
          <p:nvPr/>
        </p:nvSpPr>
        <p:spPr>
          <a:xfrm>
            <a:off x="6531694" y="1601660"/>
            <a:ext cx="4879766" cy="3887037"/>
          </a:xfrm>
          <a:prstGeom prst="roundRect">
            <a:avLst>
              <a:gd name="adj" fmla="val 6524"/>
            </a:avLst>
          </a:prstGeom>
          <a:blipFill>
            <a:blip r:embed="rId4"/>
            <a:stretch>
              <a:fillRect l="-8542" r="-8498"/>
            </a:stretch>
          </a:blip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200" b="1">
              <a:solidFill>
                <a:schemeClr val="tx1">
                  <a:lumMod val="85000"/>
                  <a:lumOff val="15000"/>
                </a:schemeClr>
              </a:solidFill>
              <a:cs typeface="Manrope SemiBold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6413500" y="5842000"/>
            <a:ext cx="670560" cy="1070610"/>
          </a:xfrm>
          <a:prstGeom prst="rect">
            <a:avLst/>
          </a:prstGeom>
        </p:spPr>
      </p:pic>
      <p:sp>
        <p:nvSpPr>
          <p:cNvPr id="9" name="矩形 120"/>
          <p:cNvSpPr/>
          <p:nvPr/>
        </p:nvSpPr>
        <p:spPr>
          <a:xfrm>
            <a:off x="680076" y="597966"/>
            <a:ext cx="8279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FB954C"/>
                </a:solidFill>
                <a:latin typeface="Hubot-Sans Black Italic" charset="0"/>
                <a:cs typeface="Hubot-Sans Black Italic" charset="0"/>
              </a:rPr>
              <a:t>Table Of Contents</a:t>
            </a:r>
            <a:endParaRPr lang="zh-CN" altLang="en-US" sz="5400" dirty="0">
              <a:solidFill>
                <a:srgbClr val="FB954C"/>
              </a:solidFill>
              <a:latin typeface="Hubot-Sans Black Italic" charset="0"/>
              <a:cs typeface="Hubot-Sans Black Italic" charset="0"/>
            </a:endParaRPr>
          </a:p>
        </p:txBody>
      </p:sp>
      <p:grpSp>
        <p:nvGrpSpPr>
          <p:cNvPr id="11" name="组合 6"/>
          <p:cNvGrpSpPr/>
          <p:nvPr/>
        </p:nvGrpSpPr>
        <p:grpSpPr>
          <a:xfrm>
            <a:off x="793538" y="1722202"/>
            <a:ext cx="4516881" cy="613677"/>
            <a:chOff x="493979" y="2261066"/>
            <a:chExt cx="4837770" cy="657274"/>
          </a:xfrm>
        </p:grpSpPr>
        <p:sp>
          <p:nvSpPr>
            <p:cNvPr id="12" name="矩形 2"/>
            <p:cNvSpPr/>
            <p:nvPr/>
          </p:nvSpPr>
          <p:spPr>
            <a:xfrm>
              <a:off x="1260832" y="2323600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 Collection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  <p:sp>
          <p:nvSpPr>
            <p:cNvPr id="13" name="矩形 5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Hubot-Sans Black Italic" charset="0"/>
                  <a:cs typeface="Manrope SemiBold" charset="0"/>
                </a:rPr>
                <a:t>01</a:t>
              </a:r>
              <a:endParaRPr lang="zh-CN" altLang="en-US" sz="1600" dirty="0">
                <a:latin typeface="Hubot-Sans Black Italic" charset="0"/>
                <a:cs typeface="Manrope SemiBold" charset="0"/>
              </a:endParaRPr>
            </a:p>
          </p:txBody>
        </p:sp>
      </p:grpSp>
      <p:grpSp>
        <p:nvGrpSpPr>
          <p:cNvPr id="14" name="组合 202"/>
          <p:cNvGrpSpPr/>
          <p:nvPr/>
        </p:nvGrpSpPr>
        <p:grpSpPr>
          <a:xfrm>
            <a:off x="793538" y="2541711"/>
            <a:ext cx="4516881" cy="613677"/>
            <a:chOff x="493979" y="2261066"/>
            <a:chExt cx="4837770" cy="657274"/>
          </a:xfrm>
        </p:grpSpPr>
        <p:sp>
          <p:nvSpPr>
            <p:cNvPr id="15" name="矩形 203"/>
            <p:cNvSpPr/>
            <p:nvPr/>
          </p:nvSpPr>
          <p:spPr>
            <a:xfrm>
              <a:off x="1260832" y="2342643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Database Setup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  <p:sp>
          <p:nvSpPr>
            <p:cNvPr id="16" name="矩形 205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02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</p:grpSp>
      <p:grpSp>
        <p:nvGrpSpPr>
          <p:cNvPr id="17" name="组合 206"/>
          <p:cNvGrpSpPr/>
          <p:nvPr/>
        </p:nvGrpSpPr>
        <p:grpSpPr>
          <a:xfrm>
            <a:off x="793538" y="3311656"/>
            <a:ext cx="5410835" cy="829945"/>
            <a:chOff x="493979" y="2207981"/>
            <a:chExt cx="5795232" cy="888906"/>
          </a:xfrm>
        </p:grpSpPr>
        <p:sp>
          <p:nvSpPr>
            <p:cNvPr id="18" name="矩形 207"/>
            <p:cNvSpPr/>
            <p:nvPr/>
          </p:nvSpPr>
          <p:spPr>
            <a:xfrm>
              <a:off x="1261145" y="2207981"/>
              <a:ext cx="5028066" cy="888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 Cleaning and Preparation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  <p:sp>
          <p:nvSpPr>
            <p:cNvPr id="19" name="矩形 209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03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</p:grpSp>
      <p:grpSp>
        <p:nvGrpSpPr>
          <p:cNvPr id="20" name="组合 210"/>
          <p:cNvGrpSpPr/>
          <p:nvPr/>
        </p:nvGrpSpPr>
        <p:grpSpPr>
          <a:xfrm>
            <a:off x="793538" y="4180729"/>
            <a:ext cx="4516881" cy="613677"/>
            <a:chOff x="493979" y="2261066"/>
            <a:chExt cx="4837770" cy="657274"/>
          </a:xfrm>
        </p:grpSpPr>
        <p:sp>
          <p:nvSpPr>
            <p:cNvPr id="21" name="矩形 211"/>
            <p:cNvSpPr/>
            <p:nvPr/>
          </p:nvSpPr>
          <p:spPr>
            <a:xfrm>
              <a:off x="1260832" y="2343323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 Data Analysis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  <p:sp>
          <p:nvSpPr>
            <p:cNvPr id="22" name="矩形 213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04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</p:grpSp>
      <p:grpSp>
        <p:nvGrpSpPr>
          <p:cNvPr id="23" name="组合 214"/>
          <p:cNvGrpSpPr/>
          <p:nvPr/>
        </p:nvGrpSpPr>
        <p:grpSpPr>
          <a:xfrm>
            <a:off x="793538" y="5000237"/>
            <a:ext cx="5419768" cy="613677"/>
            <a:chOff x="493979" y="2261066"/>
            <a:chExt cx="5804800" cy="657274"/>
          </a:xfrm>
        </p:grpSpPr>
        <p:sp>
          <p:nvSpPr>
            <p:cNvPr id="24" name="矩形 215"/>
            <p:cNvSpPr/>
            <p:nvPr/>
          </p:nvSpPr>
          <p:spPr>
            <a:xfrm>
              <a:off x="1271034" y="2330401"/>
              <a:ext cx="5027745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Reporting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  <p:sp>
          <p:nvSpPr>
            <p:cNvPr id="25" name="矩形 217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05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Hubot-Sans Black Italic" charset="0"/>
                <a:cs typeface="Manrope SemiBold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108822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01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06125" y="3375556"/>
            <a:ext cx="4810641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Data Collection and Database Setup</a:t>
            </a:r>
            <a:endParaRPr lang="zh-CN" altLang="en-US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605905" y="4622165"/>
            <a:ext cx="5586095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1.Data Collection: Download the data from Kaggle as a csv file and </a:t>
            </a: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place it on the proper path</a:t>
            </a: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2.Database Setup: Set up a SQL database to hold the data. Design </a:t>
            </a: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the database schema, and create the necessary tables using SQL </a:t>
            </a: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DDL commands.</a:t>
            </a: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</p:txBody>
      </p:sp>
      <p:graphicFrame>
        <p:nvGraphicFramePr>
          <p:cNvPr id="19" name="Chart 18"/>
          <p:cNvGraphicFramePr/>
          <p:nvPr/>
        </p:nvGraphicFramePr>
        <p:xfrm>
          <a:off x="1325245" y="2829560"/>
          <a:ext cx="3899535" cy="270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48370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02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04855" y="2891051"/>
            <a:ext cx="4810641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Data Cleaning and Preparation</a:t>
            </a:r>
            <a:endParaRPr lang="en-US" altLang="zh-CN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604635" y="4462780"/>
            <a:ext cx="49345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Indexing: Indexed customer_id for faster queries.</a:t>
            </a:r>
            <a:endParaRPr lang="zh-CN" altLang="en-US" sz="1200" dirty="0">
              <a:solidFill>
                <a:schemeClr val="bg1"/>
              </a:solidFill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Handling Missing Values: Set tran_amount to 0 for missing values.</a:t>
            </a:r>
            <a:endParaRPr lang="zh-CN" altLang="en-US" sz="1200" dirty="0">
              <a:solidFill>
                <a:schemeClr val="bg1"/>
              </a:solidFill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Outlier Removal: Applied IQR method.</a:t>
            </a:r>
            <a:endParaRPr lang="zh-CN" altLang="en-US" sz="1200" dirty="0">
              <a:solidFill>
                <a:schemeClr val="bg1"/>
              </a:solidFill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Date and Time Formatting: Ensured dates are in DATE/DATETIME format.</a:t>
            </a:r>
            <a:endParaRPr lang="zh-CN" altLang="en-US" sz="1200" dirty="0">
              <a:solidFill>
                <a:schemeClr val="bg1"/>
              </a:solidFill>
              <a:cs typeface="Manrope Semi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45" y="2602865"/>
            <a:ext cx="4224020" cy="29356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7254649" y="51545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03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759160" y="270055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584E8F"/>
                </a:solidFill>
                <a:latin typeface="Hubot-Sans Black Italic" charset="0"/>
                <a:cs typeface="Manrope SemiBold" charset="0"/>
              </a:rPr>
              <a:t>Data Analysis</a:t>
            </a:r>
            <a:endParaRPr lang="en-US" altLang="zh-CN" sz="3200" dirty="0">
              <a:solidFill>
                <a:srgbClr val="584E8F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605905" y="3428365"/>
            <a:ext cx="5261610" cy="322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          </a:t>
            </a:r>
            <a:r>
              <a:rPr lang="zh-CN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Analysis Techniques:</a:t>
            </a:r>
            <a:endParaRPr lang="zh-CN" altLang="en-US" sz="1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Total Sales Calculation: Summing transaction amounts.</a:t>
            </a:r>
            <a:endParaRPr lang="zh-CN" altLang="en-US" sz="1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Customer Segmentation: Based on RFM metrics (Recency, Frequency, Monetary).</a:t>
            </a:r>
            <a:endParaRPr lang="zh-CN" altLang="en-US" sz="1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RFM Analysis: Classified customers into “Best,” “Loyal,” etc.</a:t>
            </a:r>
            <a:endParaRPr lang="zh-CN" altLang="en-US" sz="1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Churn Prediction: Identified inactive customers.</a:t>
            </a:r>
            <a:endParaRPr lang="zh-CN" altLang="en-US" sz="1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Cohort Analysis: Tracked customer retention.</a:t>
            </a:r>
            <a:endParaRPr lang="zh-CN" altLang="en-US" sz="1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1325245" y="3034665"/>
          <a:ext cx="3931920" cy="250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7254649" y="51545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03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759160" y="270055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584E8F"/>
                </a:solidFill>
                <a:latin typeface="Hubot-Sans Black Italic" charset="0"/>
                <a:cs typeface="Manrope SemiBold" charset="0"/>
              </a:rPr>
              <a:t>Advanced Analysis </a:t>
            </a:r>
            <a:endParaRPr lang="en-US" altLang="zh-CN" sz="3200" dirty="0">
              <a:solidFill>
                <a:srgbClr val="584E8F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605905" y="3428365"/>
            <a:ext cx="5261610" cy="322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CLV and Churn Analysis: Explore models considering discount and retention rates.</a:t>
            </a:r>
            <a:endParaRPr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Revenue Growth Analysis: Track trends over different periods.</a:t>
            </a:r>
            <a:endParaRPr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Time Series Forecasting: Use ARIMA or Prophet for predictions.</a:t>
            </a:r>
            <a:endParaRPr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1325245" y="3034665"/>
          <a:ext cx="3931920" cy="250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108822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04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16920" y="362130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Hubot-Sans Black Italic" charset="0"/>
                <a:cs typeface="Manrope SemiBold" charset="0"/>
                <a:sym typeface="+mn-ea"/>
              </a:rPr>
              <a:t>Reporting</a:t>
            </a:r>
            <a:endParaRPr lang="en-US" altLang="zh-CN" sz="3200" dirty="0">
              <a:solidFill>
                <a:schemeClr val="accent4"/>
              </a:solidFill>
              <a:latin typeface="Hubot-Sans Black Italic" charset="0"/>
              <a:cs typeface="Manrope SemiBold" charset="0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605905" y="4622278"/>
            <a:ext cx="5261703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       </a:t>
            </a: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Reporting</a:t>
            </a:r>
            <a:endParaRPr lang="zh-CN" altLang="en-US" sz="1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Tabular Reports: Generated in SQL and formatted in Excel.</a:t>
            </a:r>
            <a:endParaRPr lang="zh-CN" altLang="en-US" sz="1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Visual Reports: Created using Python visualization libraries (matplotlib, seaborn).</a:t>
            </a:r>
            <a:endParaRPr lang="zh-CN" altLang="en-US" sz="1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Automated Reports: Regular updates with Python scripts.</a:t>
            </a:r>
            <a:endParaRPr lang="zh-CN" altLang="en-US" sz="1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anrope SemiBold" charset="0"/>
            </a:endParaRPr>
          </a:p>
        </p:txBody>
      </p:sp>
      <p:sp>
        <p:nvSpPr>
          <p:cNvPr id="4" name="椭圆 2"/>
          <p:cNvSpPr/>
          <p:nvPr/>
        </p:nvSpPr>
        <p:spPr>
          <a:xfrm>
            <a:off x="1325245" y="2365375"/>
            <a:ext cx="3422650" cy="3173095"/>
          </a:xfrm>
          <a:prstGeom prst="ellipse">
            <a:avLst/>
          </a:prstGeom>
          <a:blipFill>
            <a:blip r:embed="rId4"/>
            <a:stretch>
              <a:fillRect l="-25228" r="-25081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Excel Report </a:t>
            </a:r>
            <a:endParaRPr lang="en-US" altLang="zh-CN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" y="763905"/>
            <a:ext cx="10680700" cy="5837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Excel Report </a:t>
            </a:r>
            <a:endParaRPr lang="en-US" altLang="zh-CN" sz="3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Hubot-Sans Black Italic" charset="0"/>
              <a:cs typeface="Manrope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828675"/>
            <a:ext cx="9014460" cy="5895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4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148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3467_1*f*1"/>
  <p:tag name="KSO_WM_TEMPLATE_CATEGORY" val="custom"/>
  <p:tag name="KSO_WM_TEMPLATE_INDEX" val="20233467"/>
  <p:tag name="KSO_WM_UNIT_LAYERLEVEL" val="1"/>
  <p:tag name="KSO_WM_TAG_VERSION" val="3.0"/>
  <p:tag name="KSO_WM_BEAUTIFY_FLAG" val="#wm#"/>
  <p:tag name="KSO_WM_UNIT_PRESET_TEXT" val="Name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ID" val="custom20233467_1*a*1"/>
  <p:tag name="KSO_WM_TEMPLATE_CATEGORY" val="custom"/>
  <p:tag name="KSO_WM_TEMPLATE_INDEX" val="20233467"/>
  <p:tag name="KSO_WM_UNIT_LAYERLEVEL" val="1"/>
  <p:tag name="KSO_WM_TAG_VERSION" val="3.0"/>
  <p:tag name="KSO_WM_UNIT_PRESET_TEXT" val="Your title here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SLIDE_CONTENT_AREA" val="{&quot;left&quot;:&quot;45.5&quot;,&quot;top&quot;:&quot;113.15&quot;,&quot;width&quot;:&quot;527.9&quot;,&quot;height&quot;:&quot;299.25&quot;}"/>
  <p:tag name="KSO_WM_SPECIAL_SOURCE" val="bdnull"/>
  <p:tag name="KSO_WM_TEMPLATE_THUMBS_INDEX" val="1、9"/>
  <p:tag name="KSO_WM_SLIDE_ID" val="custom20233467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7"/>
  <p:tag name="KSO_WM_SLIDE_LAYOUT" val="a_f"/>
  <p:tag name="KSO_WM_SLIDE_LAYOUT_CNT" val="1_1"/>
</p:tagLst>
</file>

<file path=ppt/tags/tag151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152.xml><?xml version="1.0" encoding="utf-8"?>
<p:tagLst xmlns:p="http://schemas.openxmlformats.org/presentationml/2006/main">
  <p:tag name="ISLIDE.ICON" val="#136401;#405186;#405205;#405185;"/>
</p:tagLst>
</file>

<file path=ppt/tags/tag153.xml><?xml version="1.0" encoding="utf-8"?>
<p:tagLst xmlns:p="http://schemas.openxmlformats.org/presentationml/2006/main">
  <p:tag name="ISLIDE.ICON" val="#136401;#405186;#405205;#405185;"/>
</p:tagLst>
</file>

<file path=ppt/tags/tag154.xml><?xml version="1.0" encoding="utf-8"?>
<p:tagLst xmlns:p="http://schemas.openxmlformats.org/presentationml/2006/main">
  <p:tag name="ISLIDE.ICON" val="#136401;#405186;#405205;#405185;"/>
</p:tagLst>
</file>

<file path=ppt/tags/tag155.xml><?xml version="1.0" encoding="utf-8"?>
<p:tagLst xmlns:p="http://schemas.openxmlformats.org/presentationml/2006/main">
  <p:tag name="ISLIDE.ICON" val="#136401;#405186;#405205;#405185;"/>
</p:tagLst>
</file>

<file path=ppt/tags/tag156.xml><?xml version="1.0" encoding="utf-8"?>
<p:tagLst xmlns:p="http://schemas.openxmlformats.org/presentationml/2006/main">
  <p:tag name="ISLIDE.ICON" val="#136401;#405186;#405205;#405185;"/>
</p:tagLst>
</file>

<file path=ppt/tags/tag157.xml><?xml version="1.0" encoding="utf-8"?>
<p:tagLst xmlns:p="http://schemas.openxmlformats.org/presentationml/2006/main">
  <p:tag name="ISLIDE.ICON" val="#136401;#405186;#405205;#405185;"/>
</p:tagLst>
</file>

<file path=ppt/tags/tag158.xml><?xml version="1.0" encoding="utf-8"?>
<p:tagLst xmlns:p="http://schemas.openxmlformats.org/presentationml/2006/main">
  <p:tag name="ISLIDE.ICON" val="#136401;#405186;#405205;#405185;"/>
</p:tagLst>
</file>

<file path=ppt/tags/tag159.xml><?xml version="1.0" encoding="utf-8"?>
<p:tagLst xmlns:p="http://schemas.openxmlformats.org/presentationml/2006/main">
  <p:tag name="ISLIDE.ICON" val="#136401;#405186;#405205;#405185;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ISLIDE.ICON" val="#136401;#405186;#405205;#405185;"/>
</p:tagLst>
</file>

<file path=ppt/tags/tag161.xml><?xml version="1.0" encoding="utf-8"?>
<p:tagLst xmlns:p="http://schemas.openxmlformats.org/presentationml/2006/main">
  <p:tag name="ISLIDE.ICON" val="#136401;#405186;#405205;#405185;"/>
</p:tagLst>
</file>

<file path=ppt/tags/tag162.xml><?xml version="1.0" encoding="utf-8"?>
<p:tagLst xmlns:p="http://schemas.openxmlformats.org/presentationml/2006/main">
  <p:tag name="KSO_WPP_MARK_KEY" val="dea16052-7c17-47fa-8b1f-02e387f7c4a2"/>
  <p:tag name="COMMONDATA" val="eyJoZGlkIjoiODliZWY4OTY0MGRkODE3MzUwYWNjNzJlOTZjZjEzOWIifQ==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7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7"/>
</p:tagLst>
</file>

<file path=ppt/tags/tag7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7">
      <a:dk1>
        <a:srgbClr val="000000"/>
      </a:dk1>
      <a:lt1>
        <a:srgbClr val="FFFFFF"/>
      </a:lt1>
      <a:dk2>
        <a:srgbClr val="291667"/>
      </a:dk2>
      <a:lt2>
        <a:srgbClr val="F1EAFB"/>
      </a:lt2>
      <a:accent1>
        <a:srgbClr val="BC98F0"/>
      </a:accent1>
      <a:accent2>
        <a:srgbClr val="CA8BEF"/>
      </a:accent2>
      <a:accent3>
        <a:srgbClr val="D77EEE"/>
      </a:accent3>
      <a:accent4>
        <a:srgbClr val="E285CF"/>
      </a:accent4>
      <a:accent5>
        <a:srgbClr val="EAA194"/>
      </a:accent5>
      <a:accent6>
        <a:srgbClr val="F2BD58"/>
      </a:accent6>
      <a:hlink>
        <a:srgbClr val="158BF9"/>
      </a:hlink>
      <a:folHlink>
        <a:srgbClr val="DE1A3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WPS Presentation</Application>
  <PresentationFormat>宽屏</PresentationFormat>
  <Paragraphs>107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SimSun</vt:lpstr>
      <vt:lpstr>Wingdings</vt:lpstr>
      <vt:lpstr>Manrope SemiBold</vt:lpstr>
      <vt:lpstr>Hubot-Sans Black Italic</vt:lpstr>
      <vt:lpstr>MiSans Normal</vt:lpstr>
      <vt:lpstr>Wingdings</vt:lpstr>
      <vt:lpstr>Calisto MT</vt:lpstr>
      <vt:lpstr>Nunito Sans</vt:lpstr>
      <vt:lpstr>Segoe Print</vt:lpstr>
      <vt:lpstr>Nunito Sans ExtraBold</vt:lpstr>
      <vt:lpstr>Microsoft YaHei</vt:lpstr>
      <vt:lpstr>Arial Unicode MS</vt:lpstr>
      <vt:lpstr>Manrope ExtraBold</vt:lpstr>
      <vt:lpstr>Lato</vt:lpstr>
      <vt:lpstr>Office 主题​​</vt:lpstr>
      <vt:lpstr>Office Theme</vt:lpstr>
      <vt:lpstr>1_Office Theme</vt:lpstr>
      <vt:lpstr>1_Office 主题​​</vt:lpstr>
      <vt:lpstr>2_Office 主题​​</vt:lpstr>
      <vt:lpstr>3_Office 主题​​</vt:lpstr>
      <vt:lpstr>5_Office 主题​​</vt:lpstr>
      <vt:lpstr>4_Office 主题​​</vt:lpstr>
      <vt:lpstr>for a Retail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89</cp:revision>
  <dcterms:created xsi:type="dcterms:W3CDTF">2023-04-06T04:34:00Z</dcterms:created>
  <dcterms:modified xsi:type="dcterms:W3CDTF">2024-08-30T11:33:13Z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26E9D80080AA4BFA92912EDA72ACF53F_13</vt:lpwstr>
  </property>
  <property fmtid="{D5CDD505-2E9C-101B-9397-08002B2CF9AE}" pid="3" name="KSOProductBuildVer">
    <vt:lpwstr>1033-12.2.0.13431</vt:lpwstr>
  </property>
</Properties>
</file>